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56" r:id="rId5"/>
    <p:sldId id="262" r:id="rId6"/>
    <p:sldId id="263" r:id="rId7"/>
    <p:sldId id="264" r:id="rId8"/>
    <p:sldId id="270" r:id="rId9"/>
    <p:sldId id="265" r:id="rId10"/>
    <p:sldId id="271" r:id="rId11"/>
    <p:sldId id="267" r:id="rId12"/>
    <p:sldId id="268" r:id="rId13"/>
    <p:sldId id="272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81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10/31/2022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10/31/2022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f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jf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/>
          </a:bodyPr>
          <a:lstStyle/>
          <a:p>
            <a:r>
              <a:rPr lang="en-US" dirty="0"/>
              <a:t>Michael Surbeck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-US" dirty="0"/>
              <a:t>Water Level Sensor</a:t>
            </a: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956D6BE-9F42-4257-AF86-F7ADD2F93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6616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2837CF7-EFEC-4B29-A2F8-CE22A481B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53400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16B4B-8C31-CD27-EBDC-8CBB4A815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6205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Linearity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A5A83F-0736-79C9-B9C4-99EDEA4A3E0E}"/>
              </a:ext>
            </a:extLst>
          </p:cNvPr>
          <p:cNvSpPr txBox="1"/>
          <p:nvPr/>
        </p:nvSpPr>
        <p:spPr>
          <a:xfrm>
            <a:off x="1120000" y="1825625"/>
            <a:ext cx="6184314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Keystudio promotes this sensor as being extremely linear.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My data backs their claim up by showing the water sensor to be linear.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The non-linear readings can be attributed to difference in resistivity of the water tested. 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4444331-B623-6416-BB5A-F96307C6E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1" y="506186"/>
            <a:ext cx="4069224" cy="2777245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35FD928-AEE6-3130-F6E1-55916F40F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526" y="3915024"/>
            <a:ext cx="2800500" cy="197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75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blue, container, bin&#10;&#10;Description automatically generated">
            <a:extLst>
              <a:ext uri="{FF2B5EF4-FFF2-40B4-BE49-F238E27FC236}">
                <a16:creationId xmlns:a16="http://schemas.microsoft.com/office/drawing/2014/main" id="{A531A7D2-3A7C-061B-5302-9ADE9ADAAF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30376" b="2255"/>
          <a:stretch/>
        </p:blipFill>
        <p:spPr>
          <a:xfrm>
            <a:off x="20" y="1"/>
            <a:ext cx="4343380" cy="2926080"/>
          </a:xfrm>
          <a:prstGeom prst="rect">
            <a:avLst/>
          </a:prstGeom>
        </p:spPr>
      </p:pic>
      <p:pic>
        <p:nvPicPr>
          <p:cNvPr id="8" name="Picture 7" descr="A close-up of a microscope&#10;&#10;Description automatically generated with low confidence">
            <a:extLst>
              <a:ext uri="{FF2B5EF4-FFF2-40B4-BE49-F238E27FC236}">
                <a16:creationId xmlns:a16="http://schemas.microsoft.com/office/drawing/2014/main" id="{96099B30-88C0-8636-4A2A-D1E3832382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164" r="1728" b="2"/>
          <a:stretch/>
        </p:blipFill>
        <p:spPr>
          <a:xfrm>
            <a:off x="20" y="2926080"/>
            <a:ext cx="4343380" cy="393192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0AFE09-C432-44D9-ADEF-CA287E692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3400" y="1"/>
            <a:ext cx="7848600" cy="6858000"/>
          </a:xfrm>
          <a:prstGeom prst="rect">
            <a:avLst/>
          </a:prstGeom>
          <a:ln>
            <a:noFill/>
          </a:ln>
          <a:effectLst>
            <a:outerShdw blurRad="139700" dist="50800" dir="108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D745E-D140-5AFD-EE2F-DE2EFA49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28" y="365125"/>
            <a:ext cx="665117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Novel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9E124-28EE-408B-5B0D-8451B75B3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02628" y="1825625"/>
            <a:ext cx="6768738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Detect water level in sump pump</a:t>
            </a:r>
          </a:p>
          <a:p>
            <a:endParaRPr lang="en-US" dirty="0"/>
          </a:p>
          <a:p>
            <a:r>
              <a:rPr lang="en-US" dirty="0"/>
              <a:t>Detect if something like a water heater is leaking</a:t>
            </a:r>
          </a:p>
          <a:p>
            <a:endParaRPr lang="en-US" dirty="0"/>
          </a:p>
          <a:p>
            <a:r>
              <a:rPr lang="en-US" dirty="0"/>
              <a:t>Detect rainfall</a:t>
            </a:r>
          </a:p>
          <a:p>
            <a:endParaRPr lang="en-US" dirty="0"/>
          </a:p>
          <a:p>
            <a:pPr mar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12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Sensor Fundamentals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145E4B-95F1-782E-AD30-F7BBBE20D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5989717" cy="47909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Keystudio Ks0048 Water Sensor</a:t>
            </a:r>
          </a:p>
          <a:p>
            <a:r>
              <a:rPr lang="en-US" dirty="0"/>
              <a:t>Designed to measure a volume of water or to detect the presence of water.</a:t>
            </a:r>
          </a:p>
          <a:p>
            <a:r>
              <a:rPr lang="en-US" dirty="0"/>
              <a:t>By measuring the resistance of the several traces of exposed parallel wires the sensor can detect of water has entered an area and give a digital reading from an analog input. Higher levels of water mean lower resistance.</a:t>
            </a:r>
          </a:p>
          <a:p>
            <a:r>
              <a:rPr lang="en-US" dirty="0"/>
              <a:t>By measuring voltage the water level can be determined.</a:t>
            </a:r>
          </a:p>
        </p:txBody>
      </p:sp>
      <p:pic>
        <p:nvPicPr>
          <p:cNvPr id="7" name="Picture 6" descr="A picture containing knife&#10;&#10;Description automatically generated">
            <a:extLst>
              <a:ext uri="{FF2B5EF4-FFF2-40B4-BE49-F238E27FC236}">
                <a16:creationId xmlns:a16="http://schemas.microsoft.com/office/drawing/2014/main" id="{5AC21EBD-C726-4588-A0DA-50F5378C2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717" y="1825625"/>
            <a:ext cx="4809524" cy="3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57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07FFD-19BA-262A-EEAD-984B01B42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Characteristics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0CCCE-BDC2-4C06-1869-54FF38481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689" y="1881455"/>
            <a:ext cx="2946866" cy="576262"/>
          </a:xfrm>
        </p:spPr>
        <p:txBody>
          <a:bodyPr/>
          <a:lstStyle/>
          <a:p>
            <a:r>
              <a:rPr lang="en-US" dirty="0"/>
              <a:t>     Repeatability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C2E0F-AD84-5FC1-98BC-56A040D4E1E5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360205" y="2571750"/>
            <a:ext cx="2927350" cy="3589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7B5431-DED9-9A97-6889-706405DA8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69266" y="1843088"/>
            <a:ext cx="2932113" cy="576262"/>
          </a:xfrm>
        </p:spPr>
        <p:txBody>
          <a:bodyPr/>
          <a:lstStyle/>
          <a:p>
            <a:r>
              <a:rPr lang="en-US" dirty="0"/>
              <a:t>		Drift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07E0FC-B86C-FA2F-931E-E8278E837737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569267" y="2571750"/>
            <a:ext cx="2932113" cy="3589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6390BC80-FA0F-FDFC-3867-A71CACE6A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89" y="3113068"/>
            <a:ext cx="2943167" cy="2265772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788A68AC-3EC1-467B-F0FC-32185519A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267" y="3426178"/>
            <a:ext cx="2951333" cy="1407559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1DFC24C-E349-2C2A-3C38-96936DA8785E}"/>
              </a:ext>
            </a:extLst>
          </p:cNvPr>
          <p:cNvSpPr txBox="1">
            <a:spLocks/>
          </p:cNvSpPr>
          <p:nvPr/>
        </p:nvSpPr>
        <p:spPr>
          <a:xfrm>
            <a:off x="6856463" y="1843088"/>
            <a:ext cx="2936241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kern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	      Range</a:t>
            </a: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09D6804A-49B5-EA1C-8D5D-94E6AE93C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784" y="3222016"/>
            <a:ext cx="2228850" cy="2047875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0626B54-1247-E451-8BAB-E56BD17EC5E6}"/>
              </a:ext>
            </a:extLst>
          </p:cNvPr>
          <p:cNvSpPr txBox="1">
            <a:spLocks/>
          </p:cNvSpPr>
          <p:nvPr/>
        </p:nvSpPr>
        <p:spPr>
          <a:xfrm>
            <a:off x="8821623" y="1843088"/>
            <a:ext cx="2932113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kern="120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		Linearity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2739AF46-B729-DE65-7D2C-EF6234967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7271" y="3173397"/>
            <a:ext cx="2588597" cy="209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39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7665E-545B-B0AC-6683-A38474AA5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Data Sheet</a:t>
            </a:r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5B235F66-A72B-4044-FFDB-BF6CBE8FE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4716" y="1825625"/>
            <a:ext cx="5085143" cy="4351338"/>
          </a:xfrm>
        </p:spPr>
      </p:pic>
    </p:spTree>
    <p:extLst>
      <p:ext uri="{BB962C8B-B14F-4D97-AF65-F5344CB8AC3E}">
        <p14:creationId xmlns:p14="http://schemas.microsoft.com/office/powerpoint/2010/main" val="3284417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FCA7F-3805-6CFA-E931-D4BE2E6C2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&amp;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D1642-61C3-E07A-8F81-084C1CA248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Code: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CD7CD8A4-6A22-E629-0BE7-2ACCA5EDE0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20000" y="2241261"/>
            <a:ext cx="3890065" cy="4351338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3773AD-465D-8915-680D-2A4ED0A4699A}"/>
              </a:ext>
            </a:extLst>
          </p:cNvPr>
          <p:cNvSpPr txBox="1">
            <a:spLocks/>
          </p:cNvSpPr>
          <p:nvPr/>
        </p:nvSpPr>
        <p:spPr>
          <a:xfrm>
            <a:off x="5535641" y="1825625"/>
            <a:ext cx="50252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Wiring Diagram:</a:t>
            </a:r>
          </a:p>
        </p:txBody>
      </p:sp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C74F40B-CF03-BE4F-559C-AAB04C413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641" y="2357147"/>
            <a:ext cx="5040560" cy="328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23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74037BF-C8E4-421B-B3FB-D9062C16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4E18A-4028-20BD-C62D-9F01BAE28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781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Repeatability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1B03B2-40B3-20AB-7CDF-E54BA8F63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2" y="1825625"/>
            <a:ext cx="347816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The sensor was submerged in a known quantity of water and left to sit for a predetermined period of time.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Repeated to find the sensor’s repeatability.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AD3C78-C9E6-41C5-8D05-DADBB0439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1263" y="484632"/>
            <a:ext cx="2876095" cy="2022476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8B293F3-417F-F510-9840-0CF1F274D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28" r="-1" b="27550"/>
          <a:stretch/>
        </p:blipFill>
        <p:spPr>
          <a:xfrm>
            <a:off x="8831263" y="484632"/>
            <a:ext cx="2876095" cy="202247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F365939-3C5F-4265-AA65-49722F474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602" y="4164379"/>
            <a:ext cx="3546267" cy="220898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966D114-8221-5D9D-B921-9F97EBCB2A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99" r="-1" b="5124"/>
          <a:stretch/>
        </p:blipFill>
        <p:spPr>
          <a:xfrm>
            <a:off x="8831272" y="2661434"/>
            <a:ext cx="2876096" cy="3711933"/>
          </a:xfrm>
          <a:prstGeom prst="rect">
            <a:avLst/>
          </a:prstGeom>
        </p:spPr>
      </p:pic>
      <p:pic>
        <p:nvPicPr>
          <p:cNvPr id="6" name="Picture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97696B3-A8EA-1A68-511D-8A69AA8435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/>
          <a:srcRect l="509" t="-2141" r="-508" b="-289"/>
          <a:stretch/>
        </p:blipFill>
        <p:spPr>
          <a:xfrm>
            <a:off x="5137602" y="1215343"/>
            <a:ext cx="3546266" cy="505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02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E7FA-F4D7-D3AF-9E82-7CD169622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Repeatability 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DADFB92-C40B-1E14-A10C-483EBC401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955" y="1626039"/>
            <a:ext cx="7292090" cy="482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5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93A179E-9739-4A6A-BFC0-9792A47FF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D30A76-EDF3-A139-5712-7F74707B0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781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Drift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77543-6920-8458-BFA3-38A1721D4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2" y="1825625"/>
            <a:ext cx="347816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The sensor was left to gather readings in two states: in water, outside of water.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An average output was recorded to measure the output’s change over time.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Out of water drift: ~0%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In water drift: ~3.88%</a:t>
            </a:r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64B5D730-0F03-4E18-B5E2-A3AFEE4C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601" y="484632"/>
            <a:ext cx="3546267" cy="352542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6AB933E-7884-8C93-6F93-79954500DE9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-255" r="25746"/>
          <a:stretch/>
        </p:blipFill>
        <p:spPr>
          <a:xfrm>
            <a:off x="5298468" y="1417829"/>
            <a:ext cx="3231697" cy="165902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9BCAAE7-0794-4AF7-8A50-AB589BEC9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1263" y="484632"/>
            <a:ext cx="2876095" cy="2022476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D3435D-9A48-4791-925E-91DC45F79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602" y="4164379"/>
            <a:ext cx="3546267" cy="220898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7">
            <a:extLst>
              <a:ext uri="{FF2B5EF4-FFF2-40B4-BE49-F238E27FC236}">
                <a16:creationId xmlns:a16="http://schemas.microsoft.com/office/drawing/2014/main" id="{D1D20898-4E05-4678-AF40-ADD3390C0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1263" y="2661434"/>
            <a:ext cx="2876095" cy="3694916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AD26246-E04B-2838-4D18-A65AB6EDA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504" y="2822301"/>
            <a:ext cx="2417612" cy="337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04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C7B8-8FD8-1760-672E-646A3B03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</a:t>
            </a:r>
          </a:p>
        </p:txBody>
      </p:sp>
      <p:pic>
        <p:nvPicPr>
          <p:cNvPr id="6" name="Picture Placeholder 5" descr="Table&#10;&#10;Description automatically generated">
            <a:extLst>
              <a:ext uri="{FF2B5EF4-FFF2-40B4-BE49-F238E27FC236}">
                <a16:creationId xmlns:a16="http://schemas.microsoft.com/office/drawing/2014/main" id="{24005D97-4DEB-FD17-E23D-E5748664EB2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1763" b="11763"/>
          <a:stretch>
            <a:fillRect/>
          </a:stretch>
        </p:blipFill>
        <p:spPr>
          <a:xfrm>
            <a:off x="6942796" y="1173575"/>
            <a:ext cx="2238639" cy="17676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4D544-8688-0F89-B775-0795F4435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20000" y="2508956"/>
            <a:ext cx="3652025" cy="3811588"/>
          </a:xfrm>
        </p:spPr>
        <p:txBody>
          <a:bodyPr/>
          <a:lstStyle/>
          <a:p>
            <a:r>
              <a:rPr lang="en-US" dirty="0"/>
              <a:t>The lowest output when the sensor was not in contact with water was recorded and compared to the highest output when the sensor was fully submerged in water.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6CD472-1DE6-A17C-5649-EB237FDBD6A2}"/>
              </a:ext>
            </a:extLst>
          </p:cNvPr>
          <p:cNvSpPr txBox="1">
            <a:spLocks/>
          </p:cNvSpPr>
          <p:nvPr/>
        </p:nvSpPr>
        <p:spPr>
          <a:xfrm>
            <a:off x="6095998" y="457200"/>
            <a:ext cx="3932237" cy="4938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Lowest Recorded Value(s)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E79D30C-C749-BAAA-CE02-21129D23A8E1}"/>
              </a:ext>
            </a:extLst>
          </p:cNvPr>
          <p:cNvSpPr txBox="1">
            <a:spLocks/>
          </p:cNvSpPr>
          <p:nvPr/>
        </p:nvSpPr>
        <p:spPr>
          <a:xfrm>
            <a:off x="6095996" y="3429000"/>
            <a:ext cx="3932237" cy="4938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Highest Recorded Value(s)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A4DE82D9-58C7-2720-E71C-121A3C67C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728" y="4410663"/>
            <a:ext cx="2362707" cy="150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6266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211</TotalTime>
  <Words>282</Words>
  <Application>Microsoft Office PowerPoint</Application>
  <PresentationFormat>Widescreen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Depth</vt:lpstr>
      <vt:lpstr>Water Level Sensor</vt:lpstr>
      <vt:lpstr>Sensor Fundamentals</vt:lpstr>
      <vt:lpstr>Important Characteristics</vt:lpstr>
      <vt:lpstr>    Data Sheet</vt:lpstr>
      <vt:lpstr>Code &amp; Setup</vt:lpstr>
      <vt:lpstr>Repeatability</vt:lpstr>
      <vt:lpstr>Repeatability </vt:lpstr>
      <vt:lpstr>Drift</vt:lpstr>
      <vt:lpstr>Range</vt:lpstr>
      <vt:lpstr>Linearity </vt:lpstr>
      <vt:lpstr>Novel Uses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Level Sensor</dc:title>
  <dc:creator>Surbeck, Michael</dc:creator>
  <cp:lastModifiedBy>Michael Surbeck</cp:lastModifiedBy>
  <cp:revision>6</cp:revision>
  <dcterms:created xsi:type="dcterms:W3CDTF">2022-10-25T03:27:49Z</dcterms:created>
  <dcterms:modified xsi:type="dcterms:W3CDTF">2022-11-01T04:09:43Z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